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5" r:id="rId7"/>
    <p:sldId id="270" r:id="rId8"/>
    <p:sldId id="271" r:id="rId9"/>
    <p:sldId id="268" r:id="rId10"/>
    <p:sldId id="273" r:id="rId11"/>
    <p:sldId id="272" r:id="rId12"/>
    <p:sldId id="274" r:id="rId13"/>
    <p:sldId id="276" r:id="rId14"/>
    <p:sldId id="277" r:id="rId15"/>
    <p:sldId id="278" r:id="rId16"/>
    <p:sldId id="263" r:id="rId17"/>
    <p:sldId id="279" r:id="rId18"/>
    <p:sldId id="280" r:id="rId19"/>
    <p:sldId id="281" r:id="rId20"/>
    <p:sldId id="282" r:id="rId21"/>
    <p:sldId id="284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6449D-2F37-40CC-91C3-A66E6EC33634}" type="datetimeFigureOut">
              <a:rPr lang="fr-BE" smtClean="0"/>
              <a:pPr/>
              <a:t>14/09/2017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A6CD5-4690-4150-9CB7-9B510034FF9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460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112-0FA9-4D47-AAA8-D2D7A36B95B8}" type="datetimeFigureOut">
              <a:rPr lang="fr-BE" smtClean="0"/>
              <a:pPr/>
              <a:t>14/09/2017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E6E-E018-4972-B6D6-63F5C1C444E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796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112-0FA9-4D47-AAA8-D2D7A36B95B8}" type="datetimeFigureOut">
              <a:rPr lang="fr-BE" smtClean="0"/>
              <a:pPr/>
              <a:t>14/09/2017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E6E-E018-4972-B6D6-63F5C1C444E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63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112-0FA9-4D47-AAA8-D2D7A36B95B8}" type="datetimeFigureOut">
              <a:rPr lang="fr-BE" smtClean="0"/>
              <a:pPr/>
              <a:t>14/09/2017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E6E-E018-4972-B6D6-63F5C1C444E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275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112-0FA9-4D47-AAA8-D2D7A36B95B8}" type="datetimeFigureOut">
              <a:rPr lang="fr-BE" smtClean="0"/>
              <a:pPr/>
              <a:t>14/09/2017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E6E-E018-4972-B6D6-63F5C1C444E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578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112-0FA9-4D47-AAA8-D2D7A36B95B8}" type="datetimeFigureOut">
              <a:rPr lang="fr-BE" smtClean="0"/>
              <a:pPr/>
              <a:t>14/09/2017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E6E-E018-4972-B6D6-63F5C1C444E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791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112-0FA9-4D47-AAA8-D2D7A36B95B8}" type="datetimeFigureOut">
              <a:rPr lang="fr-BE" smtClean="0"/>
              <a:pPr/>
              <a:t>14/09/2017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E6E-E018-4972-B6D6-63F5C1C444E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20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112-0FA9-4D47-AAA8-D2D7A36B95B8}" type="datetimeFigureOut">
              <a:rPr lang="fr-BE" smtClean="0"/>
              <a:pPr/>
              <a:t>14/09/2017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E6E-E018-4972-B6D6-63F5C1C444E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269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112-0FA9-4D47-AAA8-D2D7A36B95B8}" type="datetimeFigureOut">
              <a:rPr lang="fr-BE" smtClean="0"/>
              <a:pPr/>
              <a:t>14/09/2017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E6E-E018-4972-B6D6-63F5C1C444E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553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112-0FA9-4D47-AAA8-D2D7A36B95B8}" type="datetimeFigureOut">
              <a:rPr lang="fr-BE" smtClean="0"/>
              <a:pPr/>
              <a:t>14/09/2017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E6E-E018-4972-B6D6-63F5C1C444E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42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112-0FA9-4D47-AAA8-D2D7A36B95B8}" type="datetimeFigureOut">
              <a:rPr lang="fr-BE" smtClean="0"/>
              <a:pPr/>
              <a:t>14/09/2017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E6E-E018-4972-B6D6-63F5C1C444E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560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112-0FA9-4D47-AAA8-D2D7A36B95B8}" type="datetimeFigureOut">
              <a:rPr lang="fr-BE" smtClean="0"/>
              <a:pPr/>
              <a:t>14/09/2017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E6E-E018-4972-B6D6-63F5C1C444E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470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7112-0FA9-4D47-AAA8-D2D7A36B95B8}" type="datetimeFigureOut">
              <a:rPr lang="fr-BE" smtClean="0"/>
              <a:pPr/>
              <a:t>14/09/2017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F9E6E-E018-4972-B6D6-63F5C1C444E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659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eg"/><Relationship Id="rId7" Type="http://schemas.openxmlformats.org/officeDocument/2006/relationships/image" Target="../media/image49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9713" y="2766943"/>
            <a:ext cx="9144000" cy="1246157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BE" sz="4000" dirty="0" smtClean="0">
                <a:latin typeface="Franklin Gothic Medium" panose="020B0603020102020204" pitchFamily="34" charset="0"/>
              </a:rPr>
              <a:t>Urgences et défibrillateur cardiaque implantable</a:t>
            </a:r>
            <a:endParaRPr lang="fr-BE" sz="4000" dirty="0">
              <a:latin typeface="Franklin Gothic Medium" panose="020B06030201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9713" y="4214598"/>
            <a:ext cx="9144000" cy="141384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BE" dirty="0" smtClean="0"/>
              <a:t>Antoine de Meester - Jolimont</a:t>
            </a:r>
          </a:p>
          <a:p>
            <a:r>
              <a:rPr lang="fr-BE" smtClean="0"/>
              <a:t>GRRYF</a:t>
            </a:r>
            <a:endParaRPr lang="fr-BE" dirty="0" smtClean="0"/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13" y="600507"/>
            <a:ext cx="29352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63" y="419339"/>
            <a:ext cx="175895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2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1751" y="1589104"/>
            <a:ext cx="9641150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Sensation de choc(s) électrique(s) du défibrillateur</a:t>
            </a:r>
            <a:endParaRPr lang="fr-BE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041483" y="2510048"/>
            <a:ext cx="5619565" cy="10166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fr-BE" sz="2000" dirty="0" smtClean="0">
                <a:solidFill>
                  <a:schemeClr val="tx1"/>
                </a:solidFill>
              </a:rPr>
              <a:t>Choc électrique approprié</a:t>
            </a:r>
          </a:p>
          <a:p>
            <a:pPr marL="457200" indent="-457200">
              <a:buAutoNum type="arabicPeriod"/>
            </a:pPr>
            <a:r>
              <a:rPr lang="fr-BE" sz="2000" dirty="0" smtClean="0">
                <a:solidFill>
                  <a:schemeClr val="tx1"/>
                </a:solidFill>
              </a:rPr>
              <a:t>Choc inapproprié (FA, interférences, ≠ sonde)</a:t>
            </a:r>
          </a:p>
          <a:p>
            <a:pPr marL="457200" indent="-457200">
              <a:buAutoNum type="arabicPeriod"/>
            </a:pPr>
            <a:r>
              <a:rPr lang="fr-BE" sz="2000" dirty="0" smtClean="0">
                <a:solidFill>
                  <a:schemeClr val="tx1"/>
                </a:solidFill>
              </a:rPr>
              <a:t>Choc « fantôme »</a:t>
            </a:r>
          </a:p>
        </p:txBody>
      </p:sp>
      <p:pic>
        <p:nvPicPr>
          <p:cNvPr id="11" name="Picture 2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3180" r="2855" b="3180"/>
          <a:stretch>
            <a:fillRect/>
          </a:stretch>
        </p:blipFill>
        <p:spPr bwMode="auto">
          <a:xfrm>
            <a:off x="838200" y="2530136"/>
            <a:ext cx="3721155" cy="35510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6658252" y="3526742"/>
            <a:ext cx="1228523" cy="876582"/>
          </a:xfrm>
          <a:prstGeom prst="straightConnector1">
            <a:avLst/>
          </a:prstGeom>
          <a:ln w="133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851265" y="3450542"/>
            <a:ext cx="805052" cy="864294"/>
          </a:xfrm>
          <a:prstGeom prst="straightConnector1">
            <a:avLst/>
          </a:prstGeom>
          <a:ln w="133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18230" y="4467236"/>
            <a:ext cx="2530136" cy="172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smtClean="0">
                <a:solidFill>
                  <a:srgbClr val="FFFF00"/>
                </a:solidFill>
              </a:rPr>
              <a:t>Exclure : ….</a:t>
            </a:r>
          </a:p>
          <a:p>
            <a:r>
              <a:rPr lang="fr-BE" dirty="0" smtClean="0"/>
              <a:t>1. Troubles ioniques</a:t>
            </a:r>
          </a:p>
          <a:p>
            <a:r>
              <a:rPr lang="fr-BE" dirty="0" smtClean="0"/>
              <a:t>2. Ischémie myocardique</a:t>
            </a:r>
          </a:p>
          <a:p>
            <a:r>
              <a:rPr lang="fr-BE" dirty="0" smtClean="0"/>
              <a:t>3. Proarythmiques</a:t>
            </a:r>
          </a:p>
          <a:p>
            <a:r>
              <a:rPr lang="fr-BE" dirty="0" smtClean="0"/>
              <a:t>4. </a:t>
            </a:r>
            <a:r>
              <a:rPr lang="fr-BE" dirty="0" smtClean="0">
                <a:sym typeface="Wingdings" panose="05000000000000000000" pitchFamily="2" charset="2"/>
              </a:rPr>
              <a:t> CHF</a:t>
            </a:r>
            <a:endParaRPr lang="fr-BE" dirty="0" smtClean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67" y="5270620"/>
            <a:ext cx="1590360" cy="119446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12" y="4277676"/>
            <a:ext cx="1114820" cy="112039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59" y="5566550"/>
            <a:ext cx="1219911" cy="95153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66" y="4432585"/>
            <a:ext cx="1786661" cy="122245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57" y="3894227"/>
            <a:ext cx="1126858" cy="150384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850100" y="3736100"/>
            <a:ext cx="2271144" cy="41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smtClean="0">
                <a:solidFill>
                  <a:srgbClr val="FFFF00"/>
                </a:solidFill>
              </a:rPr>
              <a:t>Interroger !!!</a:t>
            </a:r>
            <a:endParaRPr lang="fr-BE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7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838200" y="2346815"/>
            <a:ext cx="10373558" cy="4045107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BE" dirty="0" smtClean="0"/>
              <a:t>Si chocs multiples : ↑ mortalité, ↑ morbidité psychique, ↓ QOL</a:t>
            </a:r>
          </a:p>
          <a:p>
            <a:r>
              <a:rPr lang="fr-BE" dirty="0" err="1" smtClean="0"/>
              <a:t>Or@ge</a:t>
            </a:r>
            <a:r>
              <a:rPr lang="fr-BE" dirty="0" smtClean="0"/>
              <a:t> électrique … Fréquence </a:t>
            </a:r>
          </a:p>
          <a:p>
            <a:pPr lvl="1"/>
            <a:r>
              <a:rPr lang="fr-BE" dirty="0" smtClean="0"/>
              <a:t>10-20% des patients implantés, prévention II &gt; I (4% dans MADIT-2)</a:t>
            </a:r>
          </a:p>
          <a:p>
            <a:pPr lvl="1"/>
            <a:r>
              <a:rPr lang="fr-BE" dirty="0" smtClean="0"/>
              <a:t>surtout épisodes de TV traités par Bursts (85%)</a:t>
            </a:r>
          </a:p>
          <a:p>
            <a:r>
              <a:rPr lang="fr-BE" dirty="0" smtClean="0"/>
              <a:t>FF : </a:t>
            </a:r>
            <a:r>
              <a:rPr lang="fr-BE" sz="2400" dirty="0" smtClean="0"/>
              <a:t>(cardiopathie sous-jacente, âge, hommes, FEVG basse, NHYA III-IV)</a:t>
            </a:r>
          </a:p>
          <a:p>
            <a:pPr lvl="1"/>
            <a:r>
              <a:rPr lang="fr-BE" dirty="0" smtClean="0"/>
              <a:t>épisodes de CHF (30%) </a:t>
            </a:r>
          </a:p>
          <a:p>
            <a:pPr lvl="1"/>
            <a:r>
              <a:rPr lang="fr-BE" dirty="0" smtClean="0"/>
              <a:t>troubles ioniques (20%) </a:t>
            </a:r>
          </a:p>
          <a:p>
            <a:pPr lvl="1"/>
            <a:r>
              <a:rPr lang="fr-BE" dirty="0"/>
              <a:t>i</a:t>
            </a:r>
            <a:r>
              <a:rPr lang="fr-BE" dirty="0" smtClean="0"/>
              <a:t>schémie myocardique (SCA)</a:t>
            </a:r>
          </a:p>
          <a:p>
            <a:pPr lvl="1"/>
            <a:r>
              <a:rPr lang="fr-BE" dirty="0" smtClean="0"/>
              <a:t>« no trigger » … stress (</a:t>
            </a:r>
            <a:r>
              <a:rPr lang="fr-BE" dirty="0" smtClean="0">
                <a:sym typeface="Wingdings" panose="05000000000000000000" pitchFamily="2" charset="2"/>
              </a:rPr>
              <a:t> catécholamines)</a:t>
            </a:r>
            <a:endParaRPr lang="fr-BE" dirty="0" smtClean="0"/>
          </a:p>
          <a:p>
            <a:r>
              <a:rPr lang="fr-BE" dirty="0" smtClean="0"/>
              <a:t>Traitement </a:t>
            </a:r>
            <a:r>
              <a:rPr lang="fr-BE" dirty="0"/>
              <a:t> </a:t>
            </a:r>
            <a:r>
              <a:rPr lang="fr-BE" dirty="0" smtClean="0"/>
              <a:t>… outre traiter la cause (ou facteurs sous-jacent) : PCI, K+, … </a:t>
            </a:r>
          </a:p>
          <a:p>
            <a:pPr lvl="1"/>
            <a:r>
              <a:rPr lang="fr-BE" dirty="0" smtClean="0"/>
              <a:t>amiodarone + BB, </a:t>
            </a:r>
            <a:r>
              <a:rPr lang="fr-BE" dirty="0" err="1"/>
              <a:t>a</a:t>
            </a:r>
            <a:r>
              <a:rPr lang="fr-BE" dirty="0" err="1" smtClean="0"/>
              <a:t>zimilide</a:t>
            </a:r>
            <a:r>
              <a:rPr lang="fr-BE" dirty="0" smtClean="0"/>
              <a:t> (SHIELD)</a:t>
            </a:r>
          </a:p>
          <a:p>
            <a:pPr lvl="1"/>
            <a:r>
              <a:rPr lang="fr-BE" dirty="0" smtClean="0"/>
              <a:t>Sédation (+ IABP, assistance)</a:t>
            </a:r>
          </a:p>
          <a:p>
            <a:pPr lvl="1"/>
            <a:r>
              <a:rPr lang="fr-BE" dirty="0" smtClean="0"/>
              <a:t>RF ablation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994298" y="1589104"/>
            <a:ext cx="10076155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L’   « </a:t>
            </a:r>
            <a:r>
              <a:rPr lang="fr-BE" sz="2400" dirty="0" err="1" smtClean="0"/>
              <a:t>or@ge</a:t>
            </a:r>
            <a:r>
              <a:rPr lang="fr-BE" sz="2400" dirty="0" smtClean="0"/>
              <a:t> électrique » (≥ 3 TV/FV ou choc) ... complication rare mais sérieuse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80007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838200" y="2346815"/>
            <a:ext cx="10373558" cy="4045107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BE" dirty="0" smtClean="0"/>
              <a:t>Si chocs multiples : ↑ mortalité, ↑ morbidité psychique, ↓ QOL</a:t>
            </a:r>
          </a:p>
          <a:p>
            <a:r>
              <a:rPr lang="fr-BE" dirty="0" err="1" smtClean="0"/>
              <a:t>Or@ge</a:t>
            </a:r>
            <a:r>
              <a:rPr lang="fr-BE" dirty="0" smtClean="0"/>
              <a:t> électrique … Fréquence </a:t>
            </a:r>
          </a:p>
          <a:p>
            <a:pPr lvl="1"/>
            <a:r>
              <a:rPr lang="fr-BE" dirty="0" smtClean="0"/>
              <a:t>10-20% des patients implantés, prévention II &gt; I (4% dans MADIT-2)</a:t>
            </a:r>
          </a:p>
          <a:p>
            <a:pPr lvl="1"/>
            <a:r>
              <a:rPr lang="fr-BE" dirty="0" smtClean="0"/>
              <a:t>surtout épisodes de TV traités par Bursts (85%)</a:t>
            </a:r>
          </a:p>
          <a:p>
            <a:r>
              <a:rPr lang="fr-BE" dirty="0" smtClean="0"/>
              <a:t>FF : </a:t>
            </a:r>
            <a:r>
              <a:rPr lang="fr-BE" sz="2400" dirty="0" smtClean="0"/>
              <a:t>(cardiopathie sous-jacente, âge, hommes, FEVG basse, NHYA III-IV)</a:t>
            </a:r>
          </a:p>
          <a:p>
            <a:pPr lvl="1"/>
            <a:r>
              <a:rPr lang="fr-BE" dirty="0" smtClean="0"/>
              <a:t>épisodes de CHF (30%) </a:t>
            </a:r>
          </a:p>
          <a:p>
            <a:pPr lvl="1"/>
            <a:r>
              <a:rPr lang="fr-BE" dirty="0" smtClean="0"/>
              <a:t>troubles ioniques (20%) </a:t>
            </a:r>
          </a:p>
          <a:p>
            <a:pPr lvl="1"/>
            <a:r>
              <a:rPr lang="fr-BE" dirty="0"/>
              <a:t>i</a:t>
            </a:r>
            <a:r>
              <a:rPr lang="fr-BE" dirty="0" smtClean="0"/>
              <a:t>schémie myocardique (SCA)</a:t>
            </a:r>
          </a:p>
          <a:p>
            <a:pPr lvl="1"/>
            <a:r>
              <a:rPr lang="fr-BE" dirty="0" smtClean="0"/>
              <a:t>« no trigger » … stress (</a:t>
            </a:r>
            <a:r>
              <a:rPr lang="fr-BE" dirty="0" smtClean="0">
                <a:sym typeface="Wingdings" panose="05000000000000000000" pitchFamily="2" charset="2"/>
              </a:rPr>
              <a:t> catécholamines)</a:t>
            </a:r>
            <a:endParaRPr lang="fr-BE" dirty="0" smtClean="0"/>
          </a:p>
          <a:p>
            <a:r>
              <a:rPr lang="fr-BE" dirty="0" smtClean="0"/>
              <a:t>Traitement </a:t>
            </a:r>
            <a:r>
              <a:rPr lang="fr-BE" dirty="0"/>
              <a:t> </a:t>
            </a:r>
            <a:r>
              <a:rPr lang="fr-BE" dirty="0" smtClean="0"/>
              <a:t>… outre traiter la cause (ou facteurs sous-jacent) : PCI, K+, … </a:t>
            </a:r>
          </a:p>
          <a:p>
            <a:pPr lvl="1"/>
            <a:r>
              <a:rPr lang="fr-BE" dirty="0" smtClean="0"/>
              <a:t>amiodarone + BB, </a:t>
            </a:r>
            <a:r>
              <a:rPr lang="fr-BE" dirty="0" err="1"/>
              <a:t>a</a:t>
            </a:r>
            <a:r>
              <a:rPr lang="fr-BE" dirty="0" err="1" smtClean="0"/>
              <a:t>zimilide</a:t>
            </a:r>
            <a:r>
              <a:rPr lang="fr-BE" dirty="0" smtClean="0"/>
              <a:t> (SHIELD)</a:t>
            </a:r>
          </a:p>
          <a:p>
            <a:pPr lvl="1"/>
            <a:r>
              <a:rPr lang="fr-BE" dirty="0" smtClean="0"/>
              <a:t>Sédation (+ IABP, assistance)</a:t>
            </a:r>
          </a:p>
          <a:p>
            <a:pPr lvl="1"/>
            <a:r>
              <a:rPr lang="fr-BE" dirty="0" smtClean="0"/>
              <a:t>RF ablation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994298" y="1589104"/>
            <a:ext cx="10076155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L’   « </a:t>
            </a:r>
            <a:r>
              <a:rPr lang="fr-BE" sz="2400" dirty="0" err="1" smtClean="0"/>
              <a:t>or@ge</a:t>
            </a:r>
            <a:r>
              <a:rPr lang="fr-BE" sz="2400" dirty="0" smtClean="0"/>
              <a:t> électrique » (≥ 3 TV/FV ou choc) ... complication rare mais sérieuse</a:t>
            </a:r>
            <a:endParaRPr lang="fr-BE" sz="2400" dirty="0"/>
          </a:p>
        </p:txBody>
      </p:sp>
      <p:sp>
        <p:nvSpPr>
          <p:cNvPr id="3" name="Rectangle 2"/>
          <p:cNvSpPr/>
          <p:nvPr/>
        </p:nvSpPr>
        <p:spPr>
          <a:xfrm rot="20585880">
            <a:off x="727460" y="2570880"/>
            <a:ext cx="10327409" cy="2613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400" b="1" dirty="0" smtClean="0">
                <a:solidFill>
                  <a:srgbClr val="FFFF00"/>
                </a:solidFill>
              </a:rPr>
              <a:t>Si chocs électriques inappropriés :</a:t>
            </a:r>
          </a:p>
          <a:p>
            <a:pPr algn="ctr"/>
            <a:r>
              <a:rPr lang="fr-BE" sz="4400" b="1" dirty="0" smtClean="0">
                <a:solidFill>
                  <a:srgbClr val="FFFF00"/>
                </a:solidFill>
              </a:rPr>
              <a:t> indication urgente d’inhibition des thérapies du ICD =&gt; AIMANT</a:t>
            </a:r>
            <a:endParaRPr lang="fr-BE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0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385569" y="2346815"/>
            <a:ext cx="6826189" cy="40451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BE" sz="2000" dirty="0" smtClean="0"/>
              <a:t>Inhibe de façon réversible les thérapies (bursts ou chocs) tant que l’aimant est placé en regard du ICD</a:t>
            </a:r>
          </a:p>
          <a:p>
            <a:r>
              <a:rPr lang="fr-BE" sz="2000" dirty="0" smtClean="0"/>
              <a:t>Pas de déprogrammation de la stimulation (parfois </a:t>
            </a:r>
            <a:r>
              <a:rPr lang="fr-BE" sz="2000" dirty="0" smtClean="0">
                <a:sym typeface="Wingdings" panose="05000000000000000000" pitchFamily="2" charset="2"/>
              </a:rPr>
              <a:t> FC) </a:t>
            </a:r>
            <a:r>
              <a:rPr lang="fr-BE" sz="2000" dirty="0" smtClean="0"/>
              <a:t>Vibrations ou alarmes (sans conséquences)</a:t>
            </a:r>
            <a:endParaRPr lang="fr-BE" sz="2000" dirty="0"/>
          </a:p>
          <a:p>
            <a:r>
              <a:rPr lang="fr-FR" sz="2000" dirty="0"/>
              <a:t>Utilité </a:t>
            </a:r>
            <a:endParaRPr lang="fr-BE" sz="2000" dirty="0"/>
          </a:p>
          <a:p>
            <a:pPr lvl="1"/>
            <a:r>
              <a:rPr lang="fr-FR" sz="2000" dirty="0"/>
              <a:t>si chocs électriques récidivants, inappropriés et symptomatiques … en attente par exemple d’un traitement médicamenteux  (pex amiodarone) </a:t>
            </a:r>
            <a:endParaRPr lang="fr-BE" sz="2000" dirty="0"/>
          </a:p>
          <a:p>
            <a:pPr lvl="1"/>
            <a:r>
              <a:rPr lang="fr-FR" sz="2000" dirty="0"/>
              <a:t>si traitement chirurgical urgent avec bistouri électrique (pouvant entrainer des parasites et un choc électrique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Monitoring indispensable pendant la procédure</a:t>
            </a:r>
          </a:p>
          <a:p>
            <a:r>
              <a:rPr lang="fr-FR" sz="2000" dirty="0" smtClean="0"/>
              <a:t>Retrait de l’aimant = réactivation directe du ICD</a:t>
            </a:r>
            <a:endParaRPr lang="fr-BE" sz="2000" dirty="0"/>
          </a:p>
        </p:txBody>
      </p:sp>
      <p:sp>
        <p:nvSpPr>
          <p:cNvPr id="6" name="Rectangle 5"/>
          <p:cNvSpPr/>
          <p:nvPr/>
        </p:nvSpPr>
        <p:spPr>
          <a:xfrm>
            <a:off x="994298" y="1589104"/>
            <a:ext cx="10076155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Utilisation d’un aimant chez le patient porteur d’un défibrillateur</a:t>
            </a:r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281" y="2346813"/>
            <a:ext cx="2658333" cy="40451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03754"/>
            <a:ext cx="1531227" cy="15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8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754602" y="2346815"/>
            <a:ext cx="10457156" cy="4045107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fr-BE" dirty="0" smtClean="0"/>
              <a:t>Infection limitée au boitier ou extension aux sondes, valves, endocarde</a:t>
            </a:r>
          </a:p>
          <a:p>
            <a:r>
              <a:rPr lang="fr-BE" dirty="0" smtClean="0"/>
              <a:t>Diagnostic : hémocultures, ETO (végétations)</a:t>
            </a:r>
          </a:p>
          <a:p>
            <a:r>
              <a:rPr lang="fr-BE" dirty="0" smtClean="0"/>
              <a:t>Guidelines (2015) </a:t>
            </a:r>
          </a:p>
          <a:p>
            <a:pPr lvl="1"/>
            <a:r>
              <a:rPr lang="fr-BE" dirty="0" smtClean="0"/>
              <a:t>Hémocultures (≥ 3 paires) avant initiation rapide d’une antibiothérapie (IC)</a:t>
            </a:r>
          </a:p>
          <a:p>
            <a:pPr lvl="1"/>
            <a:r>
              <a:rPr lang="fr-BE" dirty="0" smtClean="0"/>
              <a:t>Cultures de sonde si explantation de matériel (IC)</a:t>
            </a:r>
          </a:p>
          <a:p>
            <a:pPr lvl="1"/>
            <a:r>
              <a:rPr lang="fr-BE" dirty="0" smtClean="0"/>
              <a:t>ETO indiquée (même si cultures (-) : évaluation de l’endocardite + infection de valve (IC)</a:t>
            </a:r>
          </a:p>
          <a:p>
            <a:pPr lvl="1"/>
            <a:r>
              <a:rPr lang="fr-BE" dirty="0" smtClean="0"/>
              <a:t>Echographie intracardiaque (si ETT, ETO (-)) (</a:t>
            </a:r>
            <a:r>
              <a:rPr lang="fr-BE" dirty="0" err="1" smtClean="0"/>
              <a:t>IIbC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Examens si hémocultures (+) et ETO (-) : scintigraphie aux GB* ou F-FDG PET/CT (</a:t>
            </a:r>
            <a:r>
              <a:rPr lang="fr-BE" dirty="0" err="1" smtClean="0"/>
              <a:t>IIbC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Antibiothérapie prolongée et « </a:t>
            </a:r>
            <a:r>
              <a:rPr lang="fr-BE" sz="2200" b="1" dirty="0" smtClean="0">
                <a:solidFill>
                  <a:srgbClr val="FF0000"/>
                </a:solidFill>
              </a:rPr>
              <a:t>RETRAIT COMPLET</a:t>
            </a:r>
            <a:r>
              <a:rPr lang="fr-BE" dirty="0" smtClean="0"/>
              <a:t> » de matériel (boitier + sondes) (IC)</a:t>
            </a:r>
          </a:p>
          <a:p>
            <a:pPr lvl="1"/>
            <a:r>
              <a:rPr lang="fr-BE" dirty="0" smtClean="0"/>
              <a:t>Extraction complète à considérer si infection occulte sans source d’infection apparente (</a:t>
            </a:r>
            <a:r>
              <a:rPr lang="fr-BE" dirty="0" err="1" smtClean="0"/>
              <a:t>IIaC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Chez les patients avec endocardite de valve prouvée et device sans évidence d’infection associée, … extraction complète de matériel à considérer (</a:t>
            </a:r>
            <a:r>
              <a:rPr lang="fr-BE" dirty="0" err="1" smtClean="0"/>
              <a:t>IIbC</a:t>
            </a:r>
            <a:r>
              <a:rPr lang="fr-BE" dirty="0" smtClean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4298" y="1589104"/>
            <a:ext cx="10076155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Cardiac Device-</a:t>
            </a:r>
            <a:r>
              <a:rPr lang="fr-BE" sz="2400" dirty="0" err="1" smtClean="0"/>
              <a:t>Related</a:t>
            </a:r>
            <a:r>
              <a:rPr lang="fr-BE" sz="2400" dirty="0" smtClean="0"/>
              <a:t> </a:t>
            </a:r>
            <a:r>
              <a:rPr lang="fr-BE" sz="2400" dirty="0" err="1"/>
              <a:t>I</a:t>
            </a:r>
            <a:r>
              <a:rPr lang="fr-BE" sz="2400" dirty="0" err="1" smtClean="0"/>
              <a:t>nfective</a:t>
            </a:r>
            <a:r>
              <a:rPr lang="fr-BE" sz="2400" dirty="0" smtClean="0"/>
              <a:t> </a:t>
            </a:r>
            <a:r>
              <a:rPr lang="fr-BE" sz="2400" dirty="0" err="1" smtClean="0"/>
              <a:t>Endocarditis</a:t>
            </a:r>
            <a:r>
              <a:rPr lang="fr-BE" sz="2400" dirty="0" smtClean="0"/>
              <a:t> (CDRIE)</a:t>
            </a:r>
            <a:endParaRPr lang="fr-BE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96" y="1744786"/>
            <a:ext cx="1251012" cy="17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3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298" y="1589104"/>
            <a:ext cx="10076155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Cardiac Device-</a:t>
            </a:r>
            <a:r>
              <a:rPr lang="fr-BE" sz="2400" dirty="0" err="1" smtClean="0"/>
              <a:t>Related</a:t>
            </a:r>
            <a:r>
              <a:rPr lang="fr-BE" sz="2400" dirty="0" smtClean="0"/>
              <a:t> </a:t>
            </a:r>
            <a:r>
              <a:rPr lang="fr-BE" sz="2400" dirty="0" err="1"/>
              <a:t>I</a:t>
            </a:r>
            <a:r>
              <a:rPr lang="fr-BE" sz="2400" dirty="0" err="1" smtClean="0"/>
              <a:t>nfective</a:t>
            </a:r>
            <a:r>
              <a:rPr lang="fr-BE" sz="2400" dirty="0" smtClean="0"/>
              <a:t> </a:t>
            </a:r>
            <a:r>
              <a:rPr lang="fr-BE" sz="2400" dirty="0" err="1" smtClean="0"/>
              <a:t>Endocarditis</a:t>
            </a:r>
            <a:r>
              <a:rPr lang="fr-BE" sz="2400" dirty="0" smtClean="0"/>
              <a:t> (CDRIE)</a:t>
            </a:r>
            <a:endParaRPr lang="fr-BE" sz="2400" dirty="0"/>
          </a:p>
        </p:txBody>
      </p:sp>
      <p:pic>
        <p:nvPicPr>
          <p:cNvPr id="8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75" y="2268057"/>
            <a:ext cx="4911619" cy="36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120" y="4396345"/>
            <a:ext cx="2409638" cy="2197270"/>
          </a:xfrm>
          <a:prstGeom prst="rect">
            <a:avLst/>
          </a:prstGeom>
        </p:spPr>
      </p:pic>
      <p:pic>
        <p:nvPicPr>
          <p:cNvPr id="9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88" y="2365363"/>
            <a:ext cx="4510088" cy="348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11" y="3695197"/>
            <a:ext cx="1771821" cy="264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22" y="4142587"/>
            <a:ext cx="2823671" cy="211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77" y="4669743"/>
            <a:ext cx="2449838" cy="17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79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>
          <a:xfrm>
            <a:off x="761999" y="625818"/>
            <a:ext cx="10831285" cy="64928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fr-BE" altLang="fr-FR" sz="2400" dirty="0">
                <a:solidFill>
                  <a:srgbClr val="FFFF00"/>
                </a:solidFill>
                <a:latin typeface="+mn-lt"/>
              </a:rPr>
              <a:t>Sondes abandonnées … </a:t>
            </a:r>
            <a:r>
              <a:rPr lang="fr-BE" altLang="fr-FR" sz="2400" dirty="0" smtClean="0">
                <a:solidFill>
                  <a:srgbClr val="FFFF00"/>
                </a:solidFill>
                <a:latin typeface="+mn-lt"/>
              </a:rPr>
              <a:t>risque d’infection ou autre complication</a:t>
            </a:r>
            <a:endParaRPr lang="fr-BE" altLang="fr-FR" sz="24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9155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t="2757" r="11819" b="18504"/>
          <a:stretch>
            <a:fillRect/>
          </a:stretch>
        </p:blipFill>
        <p:spPr bwMode="auto">
          <a:xfrm>
            <a:off x="1161676" y="1456305"/>
            <a:ext cx="5530204" cy="473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60" y="1591074"/>
            <a:ext cx="27066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17" y="3939043"/>
            <a:ext cx="29606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38" y="3779839"/>
            <a:ext cx="141605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9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298" y="1589104"/>
            <a:ext cx="10076155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Interférences électromagnétiques … risques = chocs électriques inappropriés</a:t>
            </a:r>
            <a:endParaRPr lang="fr-BE" sz="2400" dirty="0"/>
          </a:p>
        </p:txBody>
      </p:sp>
      <p:pic>
        <p:nvPicPr>
          <p:cNvPr id="8" name="Picture 4" descr="7358DF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04739"/>
            <a:ext cx="41243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468" y="2404739"/>
            <a:ext cx="2440566" cy="381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fr.academic.ru/pictures/frwiki/83/SMAW.welding.af.nc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95" y="3818996"/>
            <a:ext cx="2521210" cy="284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34" y="2404739"/>
            <a:ext cx="1940934" cy="163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18" y="4088704"/>
            <a:ext cx="36703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79" y="2354682"/>
            <a:ext cx="1557910" cy="17340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10" y="4561986"/>
            <a:ext cx="2652275" cy="19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1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89104"/>
            <a:ext cx="10373558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IRM … possible ou non en 2016 ? (décès ? = défaut de prévoyance / surveillance)</a:t>
            </a:r>
            <a:endParaRPr lang="fr-BE" sz="2400" dirty="0"/>
          </a:p>
        </p:txBody>
      </p:sp>
      <p:sp>
        <p:nvSpPr>
          <p:cNvPr id="11" name="Rectangle 10"/>
          <p:cNvSpPr/>
          <p:nvPr/>
        </p:nvSpPr>
        <p:spPr>
          <a:xfrm>
            <a:off x="6024980" y="2500138"/>
            <a:ext cx="5045474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BE" sz="2400" dirty="0" smtClean="0"/>
              <a:t>Force </a:t>
            </a:r>
            <a:r>
              <a:rPr lang="fr-BE" sz="2400" dirty="0"/>
              <a:t>électromagnétique sur composants </a:t>
            </a:r>
            <a:r>
              <a:rPr lang="fr-BE" sz="2400" dirty="0" smtClean="0"/>
              <a:t>ferriques (vibrations)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400" dirty="0" smtClean="0"/>
              <a:t>Passage </a:t>
            </a:r>
            <a:r>
              <a:rPr lang="fr-BE" sz="2400" dirty="0"/>
              <a:t>en mode </a:t>
            </a:r>
            <a:r>
              <a:rPr lang="fr-BE" sz="2400" dirty="0" smtClean="0"/>
              <a:t>asynchrone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400" dirty="0" smtClean="0"/>
              <a:t>Modifications </a:t>
            </a:r>
            <a:r>
              <a:rPr lang="fr-BE" sz="2400" dirty="0"/>
              <a:t>des </a:t>
            </a:r>
            <a:r>
              <a:rPr lang="fr-BE" sz="2400" dirty="0" smtClean="0"/>
              <a:t>EGM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400" dirty="0" smtClean="0"/>
              <a:t>Echauffement </a:t>
            </a:r>
            <a:r>
              <a:rPr lang="fr-BE" sz="2400" dirty="0"/>
              <a:t>tissulaires (extrémité </a:t>
            </a:r>
            <a:r>
              <a:rPr lang="fr-BE" sz="2400" dirty="0" smtClean="0"/>
              <a:t>sonde)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400" dirty="0" smtClean="0"/>
              <a:t>Induction d’arythmie cardiaque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400" dirty="0" smtClean="0"/>
              <a:t>Passage </a:t>
            </a:r>
            <a:r>
              <a:rPr lang="fr-BE" sz="2400" dirty="0"/>
              <a:t>en mode Reset </a:t>
            </a:r>
            <a:r>
              <a:rPr lang="fr-BE" sz="2400" dirty="0" smtClean="0"/>
              <a:t>du défibrillateur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400" dirty="0" smtClean="0"/>
              <a:t>Sur- </a:t>
            </a:r>
            <a:r>
              <a:rPr lang="fr-BE" sz="2400" dirty="0"/>
              <a:t>ou </a:t>
            </a:r>
            <a:r>
              <a:rPr lang="fr-BE" sz="2400" dirty="0" smtClean="0"/>
              <a:t>sous-détections </a:t>
            </a:r>
            <a:r>
              <a:rPr lang="fr-BE" sz="2400" dirty="0"/>
              <a:t>des EGM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00" b="11500"/>
          <a:stretch/>
        </p:blipFill>
        <p:spPr>
          <a:xfrm>
            <a:off x="725016" y="1754550"/>
            <a:ext cx="5256443" cy="47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8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89104"/>
            <a:ext cx="10373558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IRM … possible ou non en 2016 ? (décès ? = défaut de prévoyance / surveillance)</a:t>
            </a:r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9029"/>
            <a:ext cx="3399568" cy="28302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31772" y="2346815"/>
            <a:ext cx="7379986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BE" sz="2000" dirty="0" smtClean="0">
                <a:solidFill>
                  <a:srgbClr val="000000"/>
                </a:solidFill>
              </a:rPr>
              <a:t>Utilisation d’une </a:t>
            </a:r>
            <a:r>
              <a:rPr lang="fr-BE" sz="2000" dirty="0" smtClean="0"/>
              <a:t>IRM 1,5T + voir restrictions de zone (selon firmes)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000" dirty="0" smtClean="0"/>
              <a:t>Implantation région pectorale  (avec délai &gt; 6 semaines)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S-ICD et ILR … pas de complications notées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000" dirty="0" smtClean="0"/>
              <a:t>Le ICD (boitier + sondes) = complet (même firme)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000" dirty="0" smtClean="0"/>
              <a:t>Absence de sondes </a:t>
            </a:r>
            <a:r>
              <a:rPr lang="fr-BE" sz="2000" dirty="0"/>
              <a:t>non </a:t>
            </a:r>
            <a:r>
              <a:rPr lang="fr-BE" sz="2000" dirty="0" smtClean="0"/>
              <a:t>compatibles, cassées ou abandonnées</a:t>
            </a:r>
            <a:r>
              <a:rPr lang="fr-BE" sz="2000" dirty="0"/>
              <a:t>. </a:t>
            </a:r>
            <a:endParaRPr lang="fr-BE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r-BE" sz="2000" dirty="0" smtClean="0"/>
              <a:t>Intégrité </a:t>
            </a:r>
            <a:r>
              <a:rPr lang="fr-BE" sz="2000" dirty="0"/>
              <a:t>des sondes </a:t>
            </a:r>
            <a:r>
              <a:rPr lang="fr-BE" sz="2000" dirty="0" smtClean="0"/>
              <a:t>compatibles</a:t>
            </a:r>
            <a:r>
              <a:rPr lang="fr-BE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000" dirty="0" smtClean="0"/>
              <a:t>Tous </a:t>
            </a:r>
            <a:r>
              <a:rPr lang="fr-BE" sz="2000" dirty="0"/>
              <a:t>les dispositifs doivent être commutés avant l’examen sur un mode IRM-compatible </a:t>
            </a:r>
            <a:r>
              <a:rPr lang="fr-BE" sz="2000" b="1" dirty="0"/>
              <a:t>par un cardiologue</a:t>
            </a:r>
            <a:r>
              <a:rPr lang="fr-BE" sz="2000" dirty="0"/>
              <a:t>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000" dirty="0" smtClean="0"/>
              <a:t>Vérification des seuils </a:t>
            </a:r>
            <a:r>
              <a:rPr lang="fr-BE" sz="2000" dirty="0"/>
              <a:t>de capture </a:t>
            </a:r>
            <a:r>
              <a:rPr lang="fr-BE" sz="2000" dirty="0" smtClean="0"/>
              <a:t>≤ </a:t>
            </a:r>
            <a:r>
              <a:rPr lang="fr-BE" sz="2000" dirty="0"/>
              <a:t>2,0 V </a:t>
            </a:r>
            <a:r>
              <a:rPr lang="fr-BE" sz="2000" dirty="0" smtClean="0"/>
              <a:t>/ 0,4 msec pour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000" dirty="0"/>
              <a:t>B</a:t>
            </a:r>
            <a:r>
              <a:rPr lang="fr-BE" sz="2000" dirty="0" smtClean="0"/>
              <a:t>atterie pas en </a:t>
            </a:r>
            <a:r>
              <a:rPr lang="fr-BE" sz="2000" dirty="0"/>
              <a:t>fin de vie. </a:t>
            </a:r>
            <a:endParaRPr lang="fr-BE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r-BE" sz="2000" dirty="0" smtClean="0"/>
              <a:t>Discuter surveillance sur place (ECG, SaO2, TA)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05" y="4966977"/>
            <a:ext cx="1133762" cy="10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838200" y="2258037"/>
            <a:ext cx="10373558" cy="54730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dirty="0" smtClean="0"/>
              <a:t>Patient connu, carte du défibrillateur, … radiographie thoracique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1889" y="1544715"/>
            <a:ext cx="4696286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Reconnaitre un défibrillateur</a:t>
            </a:r>
            <a:endParaRPr lang="fr-BE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12" y="2971359"/>
            <a:ext cx="3899884" cy="34869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370" y="3463271"/>
            <a:ext cx="3290336" cy="24677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94" y="3248595"/>
            <a:ext cx="3520440" cy="3093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02461" y="3559946"/>
            <a:ext cx="1109709" cy="3551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S-ICD</a:t>
            </a:r>
            <a:endParaRPr lang="fr-BE" dirty="0"/>
          </a:p>
        </p:txBody>
      </p:sp>
      <p:sp>
        <p:nvSpPr>
          <p:cNvPr id="11" name="Rectangle 10"/>
          <p:cNvSpPr/>
          <p:nvPr/>
        </p:nvSpPr>
        <p:spPr>
          <a:xfrm>
            <a:off x="5008299" y="3958152"/>
            <a:ext cx="1109709" cy="3551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Coïls</a:t>
            </a:r>
            <a:endParaRPr lang="fr-BE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296824" y="4395926"/>
            <a:ext cx="266330" cy="1624614"/>
          </a:xfrm>
          <a:prstGeom prst="straightConnector1">
            <a:avLst/>
          </a:prstGeom>
          <a:ln w="9842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456590" y="4395926"/>
            <a:ext cx="692459" cy="148325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23" r="11523"/>
          <a:stretch/>
        </p:blipFill>
        <p:spPr>
          <a:xfrm>
            <a:off x="7446365" y="5317681"/>
            <a:ext cx="1710950" cy="114063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63" y="5181324"/>
            <a:ext cx="1375572" cy="12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96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3960746" y="2367690"/>
            <a:ext cx="7251011" cy="4045107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 dirty="0" smtClean="0"/>
              <a:t>Quid 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BE" dirty="0" smtClean="0"/>
              <a:t>Troubles anxieux : anxiété généralisée</a:t>
            </a:r>
            <a:r>
              <a:rPr lang="fr-BE" dirty="0"/>
              <a:t>, </a:t>
            </a:r>
            <a:r>
              <a:rPr lang="fr-BE" dirty="0" smtClean="0"/>
              <a:t>trouble </a:t>
            </a:r>
            <a:r>
              <a:rPr lang="fr-BE" dirty="0"/>
              <a:t>panique ou </a:t>
            </a:r>
            <a:r>
              <a:rPr lang="fr-BE" dirty="0" smtClean="0"/>
              <a:t>agoraphobie (13 </a:t>
            </a:r>
            <a:r>
              <a:rPr lang="fr-BE" dirty="0"/>
              <a:t>à 38% des </a:t>
            </a:r>
            <a:r>
              <a:rPr lang="fr-BE" dirty="0" smtClean="0"/>
              <a:t>cas)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BE" dirty="0" smtClean="0"/>
              <a:t>Etat de stress post-traumatique (20%)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BE" dirty="0" smtClean="0"/>
              <a:t>Dépression (18-41%)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/>
              <a:t>FR : </a:t>
            </a:r>
            <a:r>
              <a:rPr lang="fr-BE" sz="2200" dirty="0" smtClean="0"/>
              <a:t>femmes, &lt; 50 ans, chocs++, réseau social pauvre, ATCD dépression ou trouble psychiatrique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/>
              <a:t>Prise en charge  … les 4 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Ask </a:t>
            </a:r>
            <a:r>
              <a:rPr lang="en-US" dirty="0"/>
              <a:t>about their </a:t>
            </a:r>
            <a:r>
              <a:rPr lang="en-US" dirty="0" smtClean="0"/>
              <a:t>concerns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Advise </a:t>
            </a:r>
            <a:r>
              <a:rPr lang="en-US" dirty="0"/>
              <a:t>on the common </a:t>
            </a:r>
            <a:r>
              <a:rPr lang="en-US" dirty="0" smtClean="0"/>
              <a:t>challenges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Assist </a:t>
            </a:r>
            <a:r>
              <a:rPr lang="en-US" dirty="0"/>
              <a:t>the </a:t>
            </a:r>
            <a:r>
              <a:rPr lang="en-US" dirty="0" smtClean="0"/>
              <a:t>patient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Arrange </a:t>
            </a:r>
            <a:r>
              <a:rPr lang="en-US" dirty="0"/>
              <a:t>a consultation with specialist</a:t>
            </a:r>
            <a:endParaRPr lang="fr-BE" dirty="0" smtClean="0"/>
          </a:p>
        </p:txBody>
      </p:sp>
      <p:sp>
        <p:nvSpPr>
          <p:cNvPr id="6" name="Rectangle 5"/>
          <p:cNvSpPr/>
          <p:nvPr/>
        </p:nvSpPr>
        <p:spPr>
          <a:xfrm>
            <a:off x="994298" y="1589104"/>
            <a:ext cx="10076155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Problématique de la dépression post-implantation … à ne pas négliger</a:t>
            </a:r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4894"/>
            <a:ext cx="2924587" cy="19485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29685" y="6166646"/>
            <a:ext cx="24320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800" dirty="0" smtClean="0">
                <a:latin typeface="GillSans"/>
              </a:rPr>
              <a:t>J. Zimmerman.  </a:t>
            </a:r>
            <a:r>
              <a:rPr lang="fr-BE" sz="800" dirty="0" err="1" smtClean="0">
                <a:latin typeface="GillSans"/>
              </a:rPr>
              <a:t>Rev</a:t>
            </a:r>
            <a:r>
              <a:rPr lang="fr-BE" sz="800" dirty="0" smtClean="0">
                <a:latin typeface="GillSans"/>
              </a:rPr>
              <a:t> </a:t>
            </a:r>
            <a:r>
              <a:rPr lang="fr-BE" sz="800" dirty="0">
                <a:latin typeface="GillSans"/>
              </a:rPr>
              <a:t>Med Suisse 2013 ; 9 : 520-3</a:t>
            </a:r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450307"/>
            <a:ext cx="2924586" cy="19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82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18782" y="2933196"/>
            <a:ext cx="6474111" cy="275858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3600" b="1" dirty="0" smtClean="0">
                <a:latin typeface="Museo 300" panose="02000000000000000000" pitchFamily="50" charset="0"/>
              </a:rPr>
              <a:t>D’OFFICE APPELER UN CARDIOLOGUE ELECTROPHYSIOLOGISTE </a:t>
            </a:r>
          </a:p>
          <a:p>
            <a:pPr marL="0" indent="0" algn="ctr">
              <a:buNone/>
            </a:pPr>
            <a:r>
              <a:rPr lang="fr-BE" sz="3600" b="1" dirty="0" smtClean="0">
                <a:latin typeface="Museo 300" panose="02000000000000000000" pitchFamily="50" charset="0"/>
              </a:rPr>
              <a:t>SI ADMISSION D’UN PATIENT AVEC ICD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1751" y="1589104"/>
            <a:ext cx="9641150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Principaux motifs d’admission dans le service de soins d’urgence</a:t>
            </a:r>
            <a:endParaRPr lang="fr-BE" sz="2400" dirty="0"/>
          </a:p>
        </p:txBody>
      </p:sp>
      <p:sp>
        <p:nvSpPr>
          <p:cNvPr id="7" name="Ellipse 6"/>
          <p:cNvSpPr/>
          <p:nvPr/>
        </p:nvSpPr>
        <p:spPr>
          <a:xfrm>
            <a:off x="1070578" y="2331501"/>
            <a:ext cx="2925214" cy="819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latin typeface="Arial Black" panose="020B0A04020102020204" pitchFamily="34" charset="0"/>
              </a:rPr>
              <a:t>Chocs du ICD</a:t>
            </a:r>
            <a:endParaRPr lang="fr-BE" sz="2000" dirty="0">
              <a:latin typeface="Arial Black" panose="020B0A040201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 rot="21394992">
            <a:off x="1341287" y="2978470"/>
            <a:ext cx="2463169" cy="8998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latin typeface="Arial Black" panose="020B0A04020102020204" pitchFamily="34" charset="0"/>
              </a:rPr>
              <a:t>Problèmes locaux</a:t>
            </a:r>
            <a:endParaRPr lang="fr-BE" sz="2000" dirty="0">
              <a:latin typeface="Arial Black" panose="020B0A040201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 rot="21362257">
            <a:off x="784892" y="3814906"/>
            <a:ext cx="3631403" cy="7892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latin typeface="Arial Black" panose="020B0A04020102020204" pitchFamily="34" charset="0"/>
              </a:rPr>
              <a:t>Précordialgies, SCA</a:t>
            </a:r>
            <a:endParaRPr lang="fr-BE" sz="2000" dirty="0">
              <a:latin typeface="Arial Black" panose="020B0A040201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 rot="369284">
            <a:off x="761965" y="4549411"/>
            <a:ext cx="2955505" cy="7892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latin typeface="Arial Black" panose="020B0A04020102020204" pitchFamily="34" charset="0"/>
              </a:rPr>
              <a:t>Insuffisance cardiaque</a:t>
            </a:r>
            <a:endParaRPr lang="fr-BE" sz="2000" dirty="0">
              <a:latin typeface="Arial Black" panose="020B0A040201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990726" y="5297177"/>
            <a:ext cx="2955505" cy="78920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latin typeface="Arial Black" panose="020B0A04020102020204" pitchFamily="34" charset="0"/>
              </a:rPr>
              <a:t>Intervention chirurgicale</a:t>
            </a:r>
            <a:endParaRPr lang="fr-BE" sz="2000" dirty="0">
              <a:latin typeface="Arial Black" panose="020B0A040201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44110" y="3270434"/>
            <a:ext cx="1070480" cy="81904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latin typeface="Arial Black" panose="020B0A04020102020204" pitchFamily="34" charset="0"/>
              </a:rPr>
              <a:t>IRM</a:t>
            </a:r>
            <a:endParaRPr lang="fr-BE" sz="2000" dirty="0">
              <a:latin typeface="Arial Black" panose="020B0A040201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148440" y="4355684"/>
            <a:ext cx="1070480" cy="659704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latin typeface="Arial Black" panose="020B0A04020102020204" pitchFamily="34" charset="0"/>
              </a:rPr>
              <a:t>Psy</a:t>
            </a:r>
            <a:endParaRPr lang="fr-BE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9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944"/>
            <a:ext cx="5276747" cy="4230600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320902" y="2647200"/>
            <a:ext cx="4890856" cy="347434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fr-BE" dirty="0" smtClean="0"/>
              <a:t>Détection et Stimulation </a:t>
            </a:r>
            <a:r>
              <a:rPr lang="fr-BE" sz="2400" dirty="0" smtClean="0"/>
              <a:t>(idem pacemaker) avec 1-2-3 sondes</a:t>
            </a:r>
          </a:p>
          <a:p>
            <a:r>
              <a:rPr lang="fr-BE" dirty="0" smtClean="0"/>
              <a:t>Monitoring (TV-FV et TSV (FA)</a:t>
            </a:r>
          </a:p>
          <a:p>
            <a:pPr lvl="1"/>
            <a:r>
              <a:rPr lang="fr-BE" dirty="0" smtClean="0"/>
              <a:t>Discrimination : début, stabilité, dissociation AV, morphologie</a:t>
            </a:r>
          </a:p>
          <a:p>
            <a:pPr lvl="1"/>
            <a:r>
              <a:rPr lang="fr-BE" dirty="0" smtClean="0"/>
              <a:t>Enregistrements de bande ECG</a:t>
            </a:r>
          </a:p>
          <a:p>
            <a:r>
              <a:rPr lang="fr-BE" dirty="0" smtClean="0"/>
              <a:t>Thérapie selon programmation</a:t>
            </a:r>
          </a:p>
          <a:p>
            <a:pPr lvl="1"/>
            <a:r>
              <a:rPr lang="fr-BE" dirty="0" smtClean="0"/>
              <a:t>Bursts (ATP)</a:t>
            </a:r>
          </a:p>
          <a:p>
            <a:pPr lvl="1"/>
            <a:r>
              <a:rPr lang="fr-BE" dirty="0" smtClean="0"/>
              <a:t>Chocs internes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9679" y="1890944"/>
            <a:ext cx="4696286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Fonctions du défibrillateur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24175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18782" y="2346815"/>
            <a:ext cx="6474111" cy="374203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BE" dirty="0" smtClean="0"/>
              <a:t>Problèmes en post-opératoire (J0 - J30)</a:t>
            </a:r>
          </a:p>
          <a:p>
            <a:r>
              <a:rPr lang="fr-BE" dirty="0" smtClean="0"/>
              <a:t>Sensation de chocs électriques du défibrillateur </a:t>
            </a:r>
          </a:p>
          <a:p>
            <a:r>
              <a:rPr lang="fr-BE" dirty="0" smtClean="0"/>
              <a:t>Orage électrique</a:t>
            </a:r>
          </a:p>
          <a:p>
            <a:r>
              <a:rPr lang="fr-BE" dirty="0" smtClean="0"/>
              <a:t>Fièvre (endocardite ?)</a:t>
            </a:r>
          </a:p>
          <a:p>
            <a:r>
              <a:rPr lang="fr-BE" dirty="0" smtClean="0"/>
              <a:t>Environnement électromagnétique</a:t>
            </a:r>
          </a:p>
          <a:p>
            <a:pPr lvl="1"/>
            <a:r>
              <a:rPr lang="fr-BE" dirty="0" smtClean="0"/>
              <a:t>Chirurgie</a:t>
            </a:r>
          </a:p>
          <a:p>
            <a:pPr lvl="1"/>
            <a:r>
              <a:rPr lang="fr-BE" dirty="0" smtClean="0"/>
              <a:t>IRM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1751" y="1589104"/>
            <a:ext cx="9641150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Principaux motifs d’admission dans le service de soins d’urgence</a:t>
            </a:r>
            <a:endParaRPr lang="fr-BE" sz="2400" dirty="0"/>
          </a:p>
        </p:txBody>
      </p:sp>
      <p:sp>
        <p:nvSpPr>
          <p:cNvPr id="7" name="Ellipse 6"/>
          <p:cNvSpPr/>
          <p:nvPr/>
        </p:nvSpPr>
        <p:spPr>
          <a:xfrm>
            <a:off x="1070578" y="2331501"/>
            <a:ext cx="2925214" cy="819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latin typeface="Arial Black" panose="020B0A04020102020204" pitchFamily="34" charset="0"/>
              </a:rPr>
              <a:t>Chocs du ICD</a:t>
            </a:r>
            <a:endParaRPr lang="fr-BE" sz="2000" dirty="0">
              <a:latin typeface="Arial Black" panose="020B0A040201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 rot="21394992">
            <a:off x="1341287" y="2978470"/>
            <a:ext cx="2463169" cy="8998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latin typeface="Arial Black" panose="020B0A04020102020204" pitchFamily="34" charset="0"/>
              </a:rPr>
              <a:t>Problèmes locaux</a:t>
            </a:r>
            <a:endParaRPr lang="fr-BE" sz="2000" dirty="0">
              <a:latin typeface="Arial Black" panose="020B0A040201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 rot="21362257">
            <a:off x="784892" y="3814906"/>
            <a:ext cx="3631403" cy="7892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latin typeface="Arial Black" panose="020B0A04020102020204" pitchFamily="34" charset="0"/>
              </a:rPr>
              <a:t>Précordialgies, SCA</a:t>
            </a:r>
            <a:endParaRPr lang="fr-BE" sz="2000" dirty="0">
              <a:latin typeface="Arial Black" panose="020B0A040201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 rot="369284">
            <a:off x="761965" y="4549411"/>
            <a:ext cx="2955505" cy="7892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latin typeface="Arial Black" panose="020B0A04020102020204" pitchFamily="34" charset="0"/>
              </a:rPr>
              <a:t>Insuffisance cardiaque</a:t>
            </a:r>
            <a:endParaRPr lang="fr-BE" sz="2000" dirty="0">
              <a:latin typeface="Arial Black" panose="020B0A040201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990726" y="5297177"/>
            <a:ext cx="2955505" cy="78920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latin typeface="Arial Black" panose="020B0A04020102020204" pitchFamily="34" charset="0"/>
              </a:rPr>
              <a:t>Intervention chirurgicale</a:t>
            </a:r>
            <a:endParaRPr lang="fr-BE" sz="2000" dirty="0">
              <a:latin typeface="Arial Black" panose="020B0A040201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44110" y="3270434"/>
            <a:ext cx="1070480" cy="81904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latin typeface="Arial Black" panose="020B0A04020102020204" pitchFamily="34" charset="0"/>
              </a:rPr>
              <a:t>IRM</a:t>
            </a:r>
            <a:endParaRPr lang="fr-BE" sz="2000" dirty="0">
              <a:latin typeface="Arial Black" panose="020B0A040201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148440" y="4355684"/>
            <a:ext cx="1070480" cy="659704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latin typeface="Arial Black" panose="020B0A04020102020204" pitchFamily="34" charset="0"/>
              </a:rPr>
              <a:t>Psy</a:t>
            </a:r>
            <a:endParaRPr lang="fr-BE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0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838200" y="2485749"/>
            <a:ext cx="10373558" cy="348892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BE" dirty="0" smtClean="0"/>
              <a:t>Anamnèse : plaintes, historique de l’implantation (cardiopathie, mort subite, arythmies, FEVG, …)</a:t>
            </a:r>
          </a:p>
          <a:p>
            <a:r>
              <a:rPr lang="fr-BE" dirty="0" smtClean="0"/>
              <a:t>Examen clinique classique + poche ICD, signes de CHF</a:t>
            </a:r>
          </a:p>
          <a:p>
            <a:r>
              <a:rPr lang="fr-BE" dirty="0" smtClean="0"/>
              <a:t>ECG 12-dérivations + monitoring d’office</a:t>
            </a:r>
          </a:p>
          <a:p>
            <a:r>
              <a:rPr lang="fr-BE" dirty="0" smtClean="0"/>
              <a:t>Investigations biologiques : ionogramme, BNP, troponine, hémocultures</a:t>
            </a:r>
          </a:p>
          <a:p>
            <a:r>
              <a:rPr lang="fr-BE" dirty="0" smtClean="0"/>
              <a:t>Rx-Thorax</a:t>
            </a:r>
          </a:p>
          <a:p>
            <a:r>
              <a:rPr lang="fr-BE" dirty="0" smtClean="0"/>
              <a:t>(</a:t>
            </a:r>
            <a:r>
              <a:rPr lang="fr-BE" dirty="0"/>
              <a:t>Echocardiographie</a:t>
            </a:r>
            <a:r>
              <a:rPr lang="fr-BE" dirty="0" smtClean="0"/>
              <a:t>)</a:t>
            </a:r>
          </a:p>
          <a:p>
            <a:r>
              <a:rPr lang="fr-BE" dirty="0" smtClean="0"/>
              <a:t>Statut psychologique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1751" y="1589104"/>
            <a:ext cx="9641150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Prise en charge systématique dans le service de soins d’urgence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80007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46" y="4094089"/>
            <a:ext cx="2503493" cy="224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De Meester\Bureau\Nouveau dossier\F3.large riat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28" y="1859903"/>
            <a:ext cx="4261197" cy="42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De Meester\Bureau\Nouveau dossier\MK-BX879_STJUDE_P_2012101017102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32" y="2102137"/>
            <a:ext cx="2589921" cy="17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18" y="1535583"/>
            <a:ext cx="2893621" cy="245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038860" y="1475435"/>
            <a:ext cx="2978481" cy="297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07869" y="708555"/>
            <a:ext cx="10395750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RX-Thorax systématique  … à discuter</a:t>
            </a:r>
            <a:endParaRPr lang="fr-BE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407" y="4173988"/>
            <a:ext cx="2755385" cy="2303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0944" y="5672831"/>
            <a:ext cx="1482571" cy="328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Rialta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0891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0785"/>
            <a:ext cx="10373558" cy="81560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latin typeface="Museo 300" panose="02000000000000000000" pitchFamily="50" charset="0"/>
              </a:rPr>
              <a:t>Prise en charge en urgence de patients avec ICD</a:t>
            </a:r>
            <a:endParaRPr lang="fr-BE" sz="3200" b="1" dirty="0">
              <a:latin typeface="Museo 300" panose="020000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1751" y="1589104"/>
            <a:ext cx="9641150" cy="5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/>
              <a:t>Surveillance (J0 – J30) après implantation d’un défibrillateur</a:t>
            </a:r>
            <a:endParaRPr lang="fr-BE" sz="2400" dirty="0"/>
          </a:p>
        </p:txBody>
      </p:sp>
      <p:sp>
        <p:nvSpPr>
          <p:cNvPr id="4" name="Explosion 2 3"/>
          <p:cNvSpPr/>
          <p:nvPr/>
        </p:nvSpPr>
        <p:spPr>
          <a:xfrm>
            <a:off x="840134" y="2511854"/>
            <a:ext cx="4390747" cy="36220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 smtClean="0"/>
              <a:t>Risques ???</a:t>
            </a:r>
            <a:endParaRPr lang="fr-BE" sz="4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85065" y="2725445"/>
            <a:ext cx="6249880" cy="6747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solidFill>
                  <a:schemeClr val="tx1"/>
                </a:solidFill>
              </a:rPr>
              <a:t>1. Douleur à l’endroit de la poche : plaie ? hématome ? …</a:t>
            </a:r>
            <a:endParaRPr lang="fr-BE" sz="20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241955" y="3483156"/>
            <a:ext cx="5966103" cy="6747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chemeClr val="tx1"/>
                </a:solidFill>
              </a:rPr>
              <a:t>2</a:t>
            </a:r>
            <a:r>
              <a:rPr lang="fr-BE" sz="2000" dirty="0" smtClean="0">
                <a:solidFill>
                  <a:schemeClr val="tx1"/>
                </a:solidFill>
              </a:rPr>
              <a:t>. Dyspnée : OAP ?, perforation (ou pneumothorax) ?, déplacement de sonde ?</a:t>
            </a:r>
            <a:endParaRPr lang="fr-BE" sz="20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785065" y="4391851"/>
            <a:ext cx="6422994" cy="6747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solidFill>
                  <a:schemeClr val="tx1"/>
                </a:solidFill>
              </a:rPr>
              <a:t>3. Arythmies : chocs du défibrillateur, récidive de syncope ?</a:t>
            </a:r>
            <a:endParaRPr lang="fr-BE" sz="20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271641" y="5276476"/>
            <a:ext cx="6763304" cy="6747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chemeClr val="tx1"/>
                </a:solidFill>
              </a:rPr>
              <a:t>4</a:t>
            </a:r>
            <a:r>
              <a:rPr lang="fr-BE" sz="2000" dirty="0" smtClean="0">
                <a:solidFill>
                  <a:schemeClr val="tx1"/>
                </a:solidFill>
              </a:rPr>
              <a:t>. </a:t>
            </a:r>
            <a:r>
              <a:rPr lang="fr-BE" sz="2000" dirty="0">
                <a:solidFill>
                  <a:schemeClr val="tx1"/>
                </a:solidFill>
              </a:rPr>
              <a:t>D</a:t>
            </a:r>
            <a:r>
              <a:rPr lang="fr-BE" sz="2000" dirty="0" smtClean="0">
                <a:solidFill>
                  <a:schemeClr val="tx1"/>
                </a:solidFill>
              </a:rPr>
              <a:t>écompensation psychologique (+ chocs fantômes)</a:t>
            </a:r>
            <a:endParaRPr lang="fr-B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4" y="639192"/>
            <a:ext cx="4399617" cy="586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70" y="269694"/>
            <a:ext cx="3240838" cy="253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 descr="ICD - VDSTricht00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>
            <a:fillRect/>
          </a:stretch>
        </p:blipFill>
        <p:spPr bwMode="auto">
          <a:xfrm>
            <a:off x="7538484" y="731259"/>
            <a:ext cx="4215164" cy="28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7641348" y="1923286"/>
            <a:ext cx="2381541" cy="1649953"/>
            <a:chOff x="1008" y="1056"/>
            <a:chExt cx="4872" cy="2880"/>
          </a:xfrm>
        </p:grpSpPr>
        <p:pic>
          <p:nvPicPr>
            <p:cNvPr id="9" name="Picture 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056"/>
              <a:ext cx="4872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066" y="1085"/>
              <a:ext cx="4636" cy="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</a:pPr>
              <a:endParaRPr lang="fr-FR" altLang="fr-FR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11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14" y="2423698"/>
            <a:ext cx="2978636" cy="223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79" y="4209241"/>
            <a:ext cx="3137605" cy="2425499"/>
          </a:xfrm>
          <a:prstGeom prst="rect">
            <a:avLst/>
          </a:prstGeom>
        </p:spPr>
      </p:pic>
      <p:pic>
        <p:nvPicPr>
          <p:cNvPr id="14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9" y="448849"/>
            <a:ext cx="1428052" cy="190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G:\Rx à exporter\behiels00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99" y="3417980"/>
            <a:ext cx="4261655" cy="321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avec flèche 15"/>
          <p:cNvCxnSpPr/>
          <p:nvPr/>
        </p:nvCxnSpPr>
        <p:spPr>
          <a:xfrm flipV="1">
            <a:off x="8443308" y="5961496"/>
            <a:ext cx="714375" cy="1428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02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79389"/>
            <a:ext cx="7704138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40715" y="573446"/>
            <a:ext cx="5976937" cy="4160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BE" sz="2000" dirty="0">
                <a:solidFill>
                  <a:schemeClr val="tx1"/>
                </a:solidFill>
              </a:rPr>
              <a:t>FOP = Foramen Ovale </a:t>
            </a:r>
            <a:r>
              <a:rPr lang="fr-BE" sz="2000" dirty="0" smtClean="0">
                <a:solidFill>
                  <a:schemeClr val="tx1"/>
                </a:solidFill>
              </a:rPr>
              <a:t>Perméable … risque = AVC</a:t>
            </a:r>
            <a:endParaRPr lang="fr-BE" sz="2000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503614" y="5229226"/>
            <a:ext cx="2376487" cy="144463"/>
          </a:xfrm>
          <a:prstGeom prst="straightConnector1">
            <a:avLst/>
          </a:prstGeom>
          <a:ln w="165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6311901" y="4797425"/>
            <a:ext cx="288925" cy="7191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  <p:pic>
        <p:nvPicPr>
          <p:cNvPr id="47110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69" y="1383507"/>
            <a:ext cx="30035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8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1143</Words>
  <Application>Microsoft Office PowerPoint</Application>
  <PresentationFormat>Custom</PresentationFormat>
  <Paragraphs>167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Thème Office</vt:lpstr>
      <vt:lpstr>Urgences et défibrillateur cardiaque implantable</vt:lpstr>
      <vt:lpstr>Prise en charge en urgence de patients avec ICD</vt:lpstr>
      <vt:lpstr>Prise en charge en urgence de patients avec ICD</vt:lpstr>
      <vt:lpstr>Prise en charge en urgence de patients avec ICD</vt:lpstr>
      <vt:lpstr>Prise en charge en urgence de patients avec ICD</vt:lpstr>
      <vt:lpstr>PowerPoint Presentation</vt:lpstr>
      <vt:lpstr>Prise en charge en urgence de patients avec ICD</vt:lpstr>
      <vt:lpstr>PowerPoint Presentation</vt:lpstr>
      <vt:lpstr>PowerPoint Presentation</vt:lpstr>
      <vt:lpstr>Prise en charge en urgence de patients avec ICD</vt:lpstr>
      <vt:lpstr>Prise en charge en urgence de patients avec ICD</vt:lpstr>
      <vt:lpstr>Prise en charge en urgence de patients avec ICD</vt:lpstr>
      <vt:lpstr>Prise en charge en urgence de patients avec ICD</vt:lpstr>
      <vt:lpstr>Prise en charge en urgence de patients avec ICD</vt:lpstr>
      <vt:lpstr>Prise en charge en urgence de patients avec ICD</vt:lpstr>
      <vt:lpstr>Sondes abandonnées … risque d’infection ou autre complication</vt:lpstr>
      <vt:lpstr>Prise en charge en urgence de patients avec ICD</vt:lpstr>
      <vt:lpstr>Prise en charge en urgence de patients avec ICD</vt:lpstr>
      <vt:lpstr>Prise en charge en urgence de patients avec ICD</vt:lpstr>
      <vt:lpstr>Prise en charge en urgence de patients avec ICD</vt:lpstr>
      <vt:lpstr>Prise en charge en urgence de patients avec ICD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Urgences et défibrillateur cardiaque implantable</dc:title>
  <dc:creator>Utilisateur</dc:creator>
  <cp:lastModifiedBy>Veronique Simonet</cp:lastModifiedBy>
  <cp:revision>56</cp:revision>
  <dcterms:created xsi:type="dcterms:W3CDTF">2016-04-21T08:16:52Z</dcterms:created>
  <dcterms:modified xsi:type="dcterms:W3CDTF">2017-09-14T10:26:41Z</dcterms:modified>
</cp:coreProperties>
</file>